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9"/>
  </p:notesMasterIdLst>
  <p:sldIdLst>
    <p:sldId id="256" r:id="rId2"/>
    <p:sldId id="259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292" r:id="rId11"/>
    <p:sldId id="293" r:id="rId12"/>
    <p:sldId id="294" r:id="rId13"/>
    <p:sldId id="258" r:id="rId14"/>
    <p:sldId id="295" r:id="rId15"/>
    <p:sldId id="297" r:id="rId16"/>
    <p:sldId id="296" r:id="rId17"/>
    <p:sldId id="298" r:id="rId18"/>
    <p:sldId id="299" r:id="rId19"/>
    <p:sldId id="301" r:id="rId20"/>
    <p:sldId id="300" r:id="rId21"/>
    <p:sldId id="302" r:id="rId22"/>
    <p:sldId id="303" r:id="rId23"/>
    <p:sldId id="304" r:id="rId24"/>
    <p:sldId id="308" r:id="rId25"/>
    <p:sldId id="309" r:id="rId26"/>
    <p:sldId id="310" r:id="rId27"/>
    <p:sldId id="312" r:id="rId28"/>
    <p:sldId id="313" r:id="rId29"/>
    <p:sldId id="311" r:id="rId30"/>
    <p:sldId id="314" r:id="rId31"/>
    <p:sldId id="315" r:id="rId32"/>
    <p:sldId id="316" r:id="rId33"/>
    <p:sldId id="318" r:id="rId34"/>
    <p:sldId id="319" r:id="rId35"/>
    <p:sldId id="321" r:id="rId36"/>
    <p:sldId id="322" r:id="rId37"/>
    <p:sldId id="323" r:id="rId38"/>
    <p:sldId id="324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44" r:id="rId50"/>
    <p:sldId id="346" r:id="rId51"/>
    <p:sldId id="347" r:id="rId52"/>
    <p:sldId id="345" r:id="rId53"/>
    <p:sldId id="343" r:id="rId54"/>
    <p:sldId id="336" r:id="rId55"/>
    <p:sldId id="337" r:id="rId56"/>
    <p:sldId id="338" r:id="rId57"/>
    <p:sldId id="348" r:id="rId58"/>
    <p:sldId id="339" r:id="rId59"/>
    <p:sldId id="340" r:id="rId60"/>
    <p:sldId id="341" r:id="rId61"/>
    <p:sldId id="342" r:id="rId62"/>
    <p:sldId id="305" r:id="rId63"/>
    <p:sldId id="306" r:id="rId64"/>
    <p:sldId id="307" r:id="rId65"/>
    <p:sldId id="349" r:id="rId66"/>
    <p:sldId id="350" r:id="rId67"/>
    <p:sldId id="351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400" r:id="rId78"/>
    <p:sldId id="408" r:id="rId79"/>
    <p:sldId id="409" r:id="rId80"/>
    <p:sldId id="402" r:id="rId81"/>
    <p:sldId id="280" r:id="rId82"/>
    <p:sldId id="405" r:id="rId83"/>
    <p:sldId id="406" r:id="rId84"/>
    <p:sldId id="407" r:id="rId85"/>
    <p:sldId id="410" r:id="rId86"/>
    <p:sldId id="397" r:id="rId87"/>
    <p:sldId id="281" r:id="rId88"/>
  </p:sldIdLst>
  <p:sldSz cx="18288000" cy="10287000"/>
  <p:notesSz cx="6858000" cy="9144000"/>
  <p:embeddedFontLst>
    <p:embeddedFont>
      <p:font typeface="나눔고딕" panose="020D0604000000000000" pitchFamily="50" charset="-127"/>
      <p:regular r:id="rId90"/>
      <p:bold r:id="rId91"/>
    </p:embeddedFont>
    <p:embeddedFont>
      <p:font typeface="함초롬바탕" panose="02030604000101010101" pitchFamily="18" charset="-127"/>
      <p:regular r:id="rId92"/>
      <p:bold r:id="rId93"/>
    </p:embeddedFont>
    <p:embeddedFont>
      <p:font typeface="맑은 고딕" panose="020B0503020000020004" pitchFamily="50" charset="-127"/>
      <p:regular r:id="rId94"/>
      <p:bold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3F8F52-9C1A-44F6-95B2-BC10365D8A80}">
          <p14:sldIdLst>
            <p14:sldId id="256"/>
          </p14:sldIdLst>
        </p14:section>
        <p14:section name="프로젝트 개요/설명" id="{937A12A8-5EF3-4C8D-A4AA-8C418B62FB73}">
          <p14:sldIdLst>
            <p14:sldId id="259"/>
            <p14:sldId id="284"/>
            <p14:sldId id="285"/>
          </p14:sldIdLst>
        </p14:section>
        <p14:section name="프로젝트 팀 구성 및 역할" id="{009BB927-048F-4BAE-9AAB-DF27382025BB}">
          <p14:sldIdLst>
            <p14:sldId id="286"/>
          </p14:sldIdLst>
        </p14:section>
        <p14:section name="프로젝트 수행 절차 및 방법" id="{F27FE2D4-985E-4D28-A350-B911F9D82AB1}">
          <p14:sldIdLst>
            <p14:sldId id="287"/>
            <p14:sldId id="288"/>
            <p14:sldId id="289"/>
            <p14:sldId id="291"/>
          </p14:sldIdLst>
        </p14:section>
        <p14:section name="프로젝트 수행 경과(WEB-FRONT)" id="{6D8D9D35-82E9-4C23-BB13-812A04904057}">
          <p14:sldIdLst>
            <p14:sldId id="292"/>
            <p14:sldId id="293"/>
            <p14:sldId id="294"/>
            <p14:sldId id="258"/>
            <p14:sldId id="295"/>
            <p14:sldId id="297"/>
            <p14:sldId id="296"/>
            <p14:sldId id="298"/>
            <p14:sldId id="299"/>
            <p14:sldId id="301"/>
            <p14:sldId id="300"/>
            <p14:sldId id="302"/>
            <p14:sldId id="303"/>
            <p14:sldId id="304"/>
            <p14:sldId id="308"/>
            <p14:sldId id="309"/>
            <p14:sldId id="310"/>
            <p14:sldId id="312"/>
            <p14:sldId id="313"/>
            <p14:sldId id="311"/>
            <p14:sldId id="314"/>
            <p14:sldId id="315"/>
            <p14:sldId id="316"/>
            <p14:sldId id="318"/>
            <p14:sldId id="319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44"/>
            <p14:sldId id="346"/>
            <p14:sldId id="347"/>
            <p14:sldId id="345"/>
            <p14:sldId id="343"/>
            <p14:sldId id="336"/>
            <p14:sldId id="337"/>
            <p14:sldId id="338"/>
            <p14:sldId id="348"/>
            <p14:sldId id="339"/>
            <p14:sldId id="340"/>
            <p14:sldId id="341"/>
            <p14:sldId id="342"/>
            <p14:sldId id="305"/>
            <p14:sldId id="306"/>
            <p14:sldId id="30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400"/>
            <p14:sldId id="408"/>
            <p14:sldId id="409"/>
            <p14:sldId id="402"/>
            <p14:sldId id="280"/>
            <p14:sldId id="405"/>
            <p14:sldId id="406"/>
            <p14:sldId id="407"/>
            <p14:sldId id="410"/>
            <p14:sldId id="397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5958" autoAdjust="0"/>
  </p:normalViewPr>
  <p:slideViewPr>
    <p:cSldViewPr>
      <p:cViewPr>
        <p:scale>
          <a:sx n="57" d="100"/>
          <a:sy n="57" d="100"/>
        </p:scale>
        <p:origin x="552" y="6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4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E98FE-D6F7-49B4-BC69-14B7FED61DCA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FEB74-2A84-4046-B31F-75683B0E8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5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36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87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6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682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958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F71E-AD8A-9C68-B9A2-556244751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7AC5A9-9A44-9F1C-BE76-2410D2A7E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7DB59C-61AF-3413-60F0-74C3CEB30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81C40-BCDA-56C7-6F56-AFB60D96D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409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9D5C1-27F4-8EA9-B42F-1D40F6C3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962020-D23D-9EC7-18B5-C473C1A3A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BB9BC2-9E19-8EB5-60ED-B2B12998C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5BCBD4-5FB8-80C9-FEEA-3946F89D6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040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91434-7435-29AE-FD4F-250FF60E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C1CDC2-3AE9-62BE-3A96-8F6068E8B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162B7A-2309-98EF-4B14-52DB6B588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CCDE62-8F38-B827-ED67-28215FB86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5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74FA0-5AAD-680D-D4D8-54EA49A8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FFAAB6-3C2F-DA68-2218-2E630864C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E1D57E-3FCB-8C37-C8C5-408286D8C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A2158B-59E5-8096-AB01-2C98AF24D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46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C94B0-5A19-1709-50A1-B5C82D881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235B5A-2A71-DDA1-1614-0634A35161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F6BCD6-1720-A192-522A-EAADC453A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86D59D-A146-E104-7899-0AACBFFA0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575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D14B5-5843-083E-4866-0AF54C84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1EF29A-6218-7A0A-FD9F-C73C54C35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07252E-6CD8-05FC-2CFC-93EE0E5BD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95F92A-BDDD-A269-1017-9D4DF5F6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1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반려동물 양육 가구 비율은 </a:t>
            </a:r>
            <a:r>
              <a:rPr lang="en-US" altLang="ko-KR" sz="1200" dirty="0">
                <a:latin typeface="+mj-ea"/>
                <a:ea typeface="+mj-ea"/>
              </a:rPr>
              <a:t>2010</a:t>
            </a:r>
            <a:r>
              <a:rPr lang="ko-KR" altLang="en-US" sz="1200" dirty="0">
                <a:latin typeface="+mj-ea"/>
                <a:ea typeface="+mj-ea"/>
              </a:rPr>
              <a:t>년 </a:t>
            </a:r>
            <a:r>
              <a:rPr lang="en-US" altLang="ko-KR" sz="1200" dirty="0">
                <a:latin typeface="+mj-ea"/>
                <a:ea typeface="+mj-ea"/>
              </a:rPr>
              <a:t>17.4%</a:t>
            </a:r>
            <a:r>
              <a:rPr lang="ko-KR" altLang="en-US" sz="1200" dirty="0">
                <a:latin typeface="+mj-ea"/>
                <a:ea typeface="+mj-ea"/>
              </a:rPr>
              <a:t>에서 </a:t>
            </a:r>
            <a:r>
              <a:rPr lang="en-US" altLang="ko-KR" sz="1200" dirty="0">
                <a:latin typeface="+mj-ea"/>
                <a:ea typeface="+mj-ea"/>
              </a:rPr>
              <a:t>2022</a:t>
            </a:r>
            <a:r>
              <a:rPr lang="ko-KR" altLang="en-US" sz="1200" dirty="0">
                <a:latin typeface="+mj-ea"/>
                <a:ea typeface="+mj-ea"/>
              </a:rPr>
              <a:t>년 </a:t>
            </a:r>
            <a:r>
              <a:rPr lang="en-US" altLang="ko-KR" sz="1200" dirty="0">
                <a:latin typeface="+mj-ea"/>
                <a:ea typeface="+mj-ea"/>
              </a:rPr>
              <a:t>25.4%</a:t>
            </a:r>
            <a:r>
              <a:rPr lang="ko-KR" altLang="en-US" sz="1200" dirty="0">
                <a:latin typeface="+mj-ea"/>
                <a:ea typeface="+mj-ea"/>
              </a:rPr>
              <a:t>로 증가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ea"/>
                <a:ea typeface="+mj-ea"/>
              </a:rPr>
              <a:t>가구 내 반려동물 수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개와 고양이 등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는 </a:t>
            </a:r>
            <a:r>
              <a:rPr lang="en-US" altLang="ko-KR" sz="1200" dirty="0">
                <a:latin typeface="+mj-ea"/>
                <a:ea typeface="+mj-ea"/>
              </a:rPr>
              <a:t>2010</a:t>
            </a:r>
            <a:r>
              <a:rPr lang="ko-KR" altLang="en-US" sz="1200" dirty="0">
                <a:latin typeface="+mj-ea"/>
                <a:ea typeface="+mj-ea"/>
              </a:rPr>
              <a:t>년 </a:t>
            </a:r>
            <a:r>
              <a:rPr lang="en-US" altLang="ko-KR" sz="1200" dirty="0">
                <a:latin typeface="+mj-ea"/>
                <a:ea typeface="+mj-ea"/>
              </a:rPr>
              <a:t>524</a:t>
            </a:r>
            <a:r>
              <a:rPr lang="ko-KR" altLang="en-US" sz="1200" dirty="0">
                <a:latin typeface="+mj-ea"/>
                <a:ea typeface="+mj-ea"/>
              </a:rPr>
              <a:t>만 마리에서 </a:t>
            </a:r>
            <a:r>
              <a:rPr lang="en-US" altLang="ko-KR" sz="1200" dirty="0">
                <a:latin typeface="+mj-ea"/>
                <a:ea typeface="+mj-ea"/>
              </a:rPr>
              <a:t>2022</a:t>
            </a:r>
            <a:r>
              <a:rPr lang="ko-KR" altLang="en-US" sz="1200" dirty="0">
                <a:latin typeface="+mj-ea"/>
                <a:ea typeface="+mj-ea"/>
              </a:rPr>
              <a:t>년 </a:t>
            </a:r>
            <a:r>
              <a:rPr lang="en-US" altLang="ko-KR" sz="1200" dirty="0">
                <a:latin typeface="+mj-ea"/>
                <a:ea typeface="+mj-ea"/>
              </a:rPr>
              <a:t>799</a:t>
            </a:r>
            <a:r>
              <a:rPr lang="ko-KR" altLang="en-US" sz="1200" dirty="0">
                <a:latin typeface="+mj-ea"/>
                <a:ea typeface="+mj-ea"/>
              </a:rPr>
              <a:t>만 마리로 증가</a:t>
            </a:r>
            <a:endParaRPr lang="en-US" altLang="ko-KR" b="0" i="0" dirty="0">
              <a:solidFill>
                <a:srgbClr val="1E1E1E"/>
              </a:solidFill>
              <a:effectLst/>
              <a:latin typeface="함초롬바탕" panose="02030604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국회도서관이 경찰청으로부터 </a:t>
            </a:r>
            <a:r>
              <a:rPr lang="ko-KR" altLang="en-US" b="0" i="0" dirty="0" err="1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제출받은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 자료에 의하면 ‘동물보호법’ 위반 사건 발생건수는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2010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년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69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건에서 지난해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1290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건으로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, 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검거건수는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2010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년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64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건에서 지난해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942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건으로 대폭 증가했다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함초롬바탕" panose="02030604000101010101" pitchFamily="18" charset="-127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904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359B8-7416-5D4D-587A-BE74D3F9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BAF0C7-FAA1-2F96-4527-0C6E64910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3EDBB3-4400-FA4D-03B5-A5A695437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C3D39-0D09-B466-89A2-38046BAD6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36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75381-21F3-0A94-CC06-155F97A08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D86651-EF5A-97C2-ACB7-67B2C31FA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75B780-4F3B-7862-22AF-B5A7B358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90BF21-BC5A-BD30-F06B-6C5FBC8B7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4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666E8-6646-19C0-1E7E-0D8AA2264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C57A04-CAC7-D769-F8A6-30A32A4AF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A002-5FD4-10F8-950C-712298E1C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EE28CD-E87A-22BA-5112-9EC3824E8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19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A128-24F2-415A-716A-34EDAB04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F44497-BB18-DF75-E2E3-63C333C48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062040-6EF4-2486-E46F-DB1564416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DEF7B7-8850-787D-EFD5-3E879BA37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96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E36CA-A7E1-6FFD-B137-2F21EBD45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5FA8C-AE15-71D6-F003-AE88AC48B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3E9802-CEA2-F887-6587-F18E37D15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370636-9935-6B3F-5F48-F3BC20232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792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BA22B-86E8-4E05-BA46-7F60C6962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459C3B-AE91-7E8C-971E-030EC6E9B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F61FCC-97E4-9831-50F3-E5E5139C6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E2FA49-0C1C-9F60-CB93-D47122CB2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32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80DB2-3892-B983-69A1-24B7520D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B144B3-BB3E-2241-8F0C-17AAB6021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75F11B-977B-81CD-749A-49CBEC53B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1CF88-B0BC-3489-F1A3-64E72C863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69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6952-54F2-0E80-2B1E-C0E39133B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84B124-F289-3F92-9D86-4810FA047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922CDD-828A-9EB5-1D9B-F13DD78EA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8356FD-3307-8302-E059-015A18B29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6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FF311-FFD7-7664-68D6-EBE74ACC2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89EBD8-2D3F-C1F9-1DF3-ABC5B74CA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B63AAE-211E-C7DA-94CC-12AB98FD5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30FD14-8034-F165-2238-3E2495474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04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A7F15-ABEF-4EB7-D4B2-7BBB6ACD5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065090-6CD9-D6EF-266E-C3A759441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C222F8-725F-6301-FB1F-CEDB2AA46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867620-F6AE-F79C-9796-BDDCE4E82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626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전국 유기동물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6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년째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10</a:t>
            </a:r>
            <a:r>
              <a:rPr lang="ko-KR" altLang="en-US" b="1" i="0" dirty="0" err="1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만마리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 이상</a:t>
            </a:r>
            <a:br>
              <a:rPr lang="ko-KR" altLang="en-US" dirty="0"/>
            </a:b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보호소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1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곳당 평균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474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마리 관리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'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포화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'</a:t>
            </a:r>
            <a:br>
              <a:rPr lang="ko-KR" altLang="en-US" dirty="0"/>
            </a:b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민간은 운영비 부담 더 커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…41.4% '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사비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'</a:t>
            </a:r>
            <a:br>
              <a:rPr lang="ko-KR" altLang="en-US" dirty="0"/>
            </a:b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입양 중요성에도 여전히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'</a:t>
            </a:r>
            <a:r>
              <a:rPr lang="ko-KR" altLang="en-US" b="1" i="0" dirty="0" err="1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펫숍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 구매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' 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많아</a:t>
            </a:r>
            <a:br>
              <a:rPr lang="ko-KR" altLang="en-US" dirty="0"/>
            </a:b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2020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년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18.6%→2023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년 </a:t>
            </a:r>
            <a:r>
              <a:rPr lang="en-US" altLang="ko-KR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24%</a:t>
            </a:r>
            <a:r>
              <a:rPr lang="ko-KR" altLang="en-US" b="1" i="0" dirty="0">
                <a:solidFill>
                  <a:srgbClr val="121212"/>
                </a:solidFill>
                <a:effectLst/>
                <a:latin typeface="함초롬바탕" panose="02030604000101010101" pitchFamily="18" charset="-127"/>
              </a:rPr>
              <a:t>로 증가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68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FC3DE-C332-B536-0548-163073933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F0CAF7-7627-B4A1-FE11-F99E53447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C3C55C-345B-B9D3-EC69-276E210F9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DC4EBE-226D-6035-807B-C0C47078D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87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9F271-5266-CB72-0267-0C993497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B70169-6574-F449-9364-F973F08B3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AC4DB0-DED4-DD49-0EF1-84D9D7C36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E7BAB-9885-A57B-60E6-DED6AF761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11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80DFD-A5DC-0D09-1EC7-33C53FBC2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9F6611-BF3C-86C7-982E-A67A416AC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E89BA7-F847-50A4-8DA4-D943138F2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766AC-469E-65EE-1ED7-8ED5EE803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59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7185-86C4-7579-33E5-B55BB7C1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43586C-DDCA-502C-2511-D951E8197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E73ED6-1E2C-6920-94A0-59B195F07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182FA-7F97-0A6C-3F9A-D2A655B3D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63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1E02-8582-8AC5-3ED8-9F878066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77C6F-2F2C-8079-30D0-6C25E706D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D95916-706A-3D35-75F2-4E506E639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224968-EC32-4599-D329-2BB2E0729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70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7CEC5-75F8-B673-3F7E-F0D622541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E83E60-DC57-065F-11BD-4E7E1B124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6EB4CE-C861-2710-B1F0-64106291F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3308E-10DA-6ABE-90AB-BDAE1A5D7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50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7D447-9A98-0E62-CEBF-82F3E015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B4F26-881A-7229-8262-AC1981DE8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E864AC-E7B7-4B3B-9420-34E6F92F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7F2D4-A7FC-DAF6-0672-E1E9C23D4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920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CFE0B-6499-71E3-203E-A637D4737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013FAC-C259-2F6E-3F6A-BCDD5A867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7BA6CE-5D79-B014-4563-44DC75F4A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6D124B-4779-CEA0-7A84-20F4C7275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850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92497-4206-CD89-2E5E-3AB1E7C0D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144871-5D62-2D88-D90B-7D7EC52DF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E10D35-27C6-7CA0-4532-7AA9BEB26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6F0BA-1A5D-37DC-A291-0FE5327CA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69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1EF9-CA8A-B4AA-01D2-5C90DEE4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8658E7-A9A6-10CD-3A34-554B0E48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790DD-96CC-E5EB-B036-5B3BDD864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3051B-AB98-130F-3A1B-6807C4319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9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439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0EAFB-39F6-7DBA-2EF6-10D407F07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3D4F37-7344-8933-1D84-49012277C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EAA21B-4A23-4EC5-9E1B-6B0513FCF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27934A-2560-45D3-6A9D-56C6F3A34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9088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4AB-7315-ABDD-077F-14DB40DA6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1F1F60-50D4-76D6-3179-BD96D25EE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F2913-50F6-7647-8BAC-54D7CF200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D0062-9673-7191-E630-C9E67E8BF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68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0B14-9CC1-52E8-8984-04BC0D9DA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886B3E-5F48-95EA-51E6-981714ADC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DA91CA-992B-37A1-321A-3859973FB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B64F92-5443-3E40-5957-4975641C7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775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F5255-0BDF-3347-868C-AE859396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294076-E508-B323-74D9-27ED0A2CC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ED04FE-C2C9-CBB6-BA0D-D822B1EBB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6C448C-EEF9-FFD3-0223-2E75892A81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01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48437-AD21-52A1-800A-02A30AEA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BBA9F2-CEC4-D58B-746E-C7F58C586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A7BA6A-63F1-3FC7-E885-14874E324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2C657-7BE3-363A-BFD0-DEFEDD829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85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EF0B-B6EE-4BAD-7A36-53B594E7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1F69DA-F36A-1460-61BB-D92D112BA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C0BC85-D4C9-AB4B-1F36-80FD1BAE2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EC3F3-6DF7-EDDD-5CE7-923462AFF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259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51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A2988-D951-A9D2-6DED-E4E7EB30E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8D1585-07BB-F1C7-831D-BB062E9E5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27F014-434F-4730-302C-46AEE9D31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BDAAA-1299-94B7-786B-2DF96D5AF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071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6A65-591C-C45D-44BE-53A2E2A1E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0F4A8E-6667-32B8-2326-A11924197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A76500-94EC-91E9-D9BA-E4E96E404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469CB-1CED-27D2-37D2-CBE76259BD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650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76436-B414-1965-3662-FE3480EE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ACA1A3-AEDD-DF0B-4D73-3224439A2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430CD2-8115-C6EF-B3BB-2A4ED7410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0B3E5-151C-8F87-481B-82F550A22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18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404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53CFD-8C07-9167-8C9C-4BCE45DB0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BA3810-0209-71C1-1444-93E50E43E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674F2E-110A-759E-1E52-72FE26123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8BE62C-6E3D-AEEB-D1A3-AF6772046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75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0BACC-D13B-F580-BFBF-B56EDDA92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964474-FD94-A663-1947-62B83CCB8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B227CB-7567-F0AA-340B-C08A8B4E5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0B5003-5557-1885-B09C-0578172CF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009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0FF05-7855-49D1-8EE6-5563BFA5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C60825-3054-41F6-F33C-0B44C1A42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491B70-1ED3-4EFE-6356-12163DBF5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48767-0DE4-9DA1-CF20-8F17346F1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62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51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6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36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yoseoul.co.kr/news/articleView.html?idxno=49142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82600" y="47625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000" dirty="0">
                <a:latin typeface="+mj-ea"/>
                <a:ea typeface="+mj-ea"/>
              </a:rPr>
              <a:t>성남 </a:t>
            </a:r>
            <a:r>
              <a:rPr lang="ko-KR" altLang="en-US" sz="2000" dirty="0" err="1">
                <a:latin typeface="+mj-ea"/>
                <a:ea typeface="+mj-ea"/>
              </a:rPr>
              <a:t>하이미디어</a:t>
            </a:r>
            <a:r>
              <a:rPr lang="ko-KR" altLang="en-US" sz="2000" dirty="0">
                <a:latin typeface="+mj-ea"/>
                <a:ea typeface="+mj-ea"/>
              </a:rPr>
              <a:t> 아카데미 </a:t>
            </a:r>
            <a:r>
              <a:rPr lang="en-US" altLang="ko-KR" sz="2000" dirty="0">
                <a:latin typeface="+mj-ea"/>
                <a:ea typeface="+mj-ea"/>
              </a:rPr>
              <a:t>Ecommerce 7</a:t>
            </a:r>
            <a:r>
              <a:rPr lang="ko-KR" altLang="en-US" sz="2000" dirty="0">
                <a:latin typeface="+mj-ea"/>
                <a:ea typeface="+mj-ea"/>
              </a:rPr>
              <a:t>기 </a:t>
            </a:r>
            <a:r>
              <a:rPr lang="en-US" altLang="ko-KR" sz="2000" dirty="0">
                <a:latin typeface="+mj-ea"/>
                <a:ea typeface="+mj-ea"/>
              </a:rPr>
              <a:t>- [TEAM] Jupiter</a:t>
            </a:r>
            <a:endParaRPr lang="en-US" sz="20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00250" y="4419600"/>
            <a:ext cx="1430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latin typeface="+mj-ea"/>
                <a:ea typeface="+mj-ea"/>
              </a:rPr>
              <a:t>(</a:t>
            </a:r>
            <a:r>
              <a:rPr lang="ko-KR" altLang="en-US" sz="3600" dirty="0">
                <a:latin typeface="+mj-ea"/>
                <a:ea typeface="+mj-ea"/>
              </a:rPr>
              <a:t>유기동물 입양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>
                <a:latin typeface="+mj-ea"/>
                <a:ea typeface="+mj-ea"/>
              </a:rPr>
              <a:t>커뮤니티 및 애완동물 용품 판매</a:t>
            </a:r>
            <a:r>
              <a:rPr lang="en-US" altLang="ko-KR" sz="3600" dirty="0">
                <a:latin typeface="+mj-ea"/>
                <a:ea typeface="+mj-ea"/>
              </a:rPr>
              <a:t>)</a:t>
            </a:r>
            <a:endParaRPr lang="ko-KR" sz="3600" b="0" i="0" u="none" strike="noStrike" dirty="0">
              <a:solidFill>
                <a:srgbClr val="A3C469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800" b="0" i="0" u="none" strike="noStrike" spc="2400" dirty="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62BA64-B70C-9199-253C-7A55965F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1943847"/>
            <a:ext cx="3000794" cy="3000794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884553E4-434F-4F31-679B-F2771511C016}"/>
              </a:ext>
            </a:extLst>
          </p:cNvPr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84965" y="393616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1028700"/>
            <a:ext cx="7668906" cy="87249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10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41" y="1135908"/>
            <a:ext cx="6708675" cy="8458200"/>
          </a:xfrm>
          <a:prstGeom prst="rect">
            <a:avLst/>
          </a:prstGeom>
        </p:spPr>
      </p:pic>
      <p:graphicFrame>
        <p:nvGraphicFramePr>
          <p:cNvPr id="9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99549"/>
              </p:ext>
            </p:extLst>
          </p:nvPr>
        </p:nvGraphicFramePr>
        <p:xfrm>
          <a:off x="9350737" y="589996"/>
          <a:ext cx="6697027" cy="9004114"/>
        </p:xfrm>
        <a:graphic>
          <a:graphicData uri="http://schemas.openxmlformats.org/drawingml/2006/table">
            <a:tbl>
              <a:tblPr/>
              <a:tblGrid>
                <a:gridCol w="85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4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685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9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메인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85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8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후원등으로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접근 가능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입양관련 카테고리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페이지 이동 및 공고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보러가기로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페이지 이동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홈페이지 관련 정보를 하단에 표시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4492705" y="120802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76400" y="883705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45317" y="7277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571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1" y="419100"/>
            <a:ext cx="7903935" cy="93345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505200" y="81915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566354" y="5981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715000" y="85170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aphicFrame>
        <p:nvGraphicFramePr>
          <p:cNvPr id="1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280408"/>
              </p:ext>
            </p:extLst>
          </p:nvPr>
        </p:nvGraphicFramePr>
        <p:xfrm>
          <a:off x="9077505" y="419100"/>
          <a:ext cx="7148246" cy="9334502"/>
        </p:xfrm>
        <a:graphic>
          <a:graphicData uri="http://schemas.openxmlformats.org/drawingml/2006/table">
            <a:tbl>
              <a:tblPr/>
              <a:tblGrid>
                <a:gridCol w="72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50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03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로그인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650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5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6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7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9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34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아이디 저장하기 체크 시 쿠키에 아이디 저장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275200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A8175D84-CA14-280E-BAB4-42B1F974EBF6}"/>
              </a:ext>
            </a:extLst>
          </p:cNvPr>
          <p:cNvSpPr/>
          <p:nvPr/>
        </p:nvSpPr>
        <p:spPr>
          <a:xfrm>
            <a:off x="3163454" y="69295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313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034633-B903-899E-B708-F4E9F5A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2CF461F-24FC-1B85-DD20-F0C56380ED16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12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09870"/>
              </p:ext>
            </p:extLst>
          </p:nvPr>
        </p:nvGraphicFramePr>
        <p:xfrm>
          <a:off x="9573481" y="1612900"/>
          <a:ext cx="6517419" cy="7721599"/>
        </p:xfrm>
        <a:graphic>
          <a:graphicData uri="http://schemas.openxmlformats.org/drawingml/2006/table">
            <a:tbl>
              <a:tblPr/>
              <a:tblGrid>
                <a:gridCol w="66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4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5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5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다음 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29744"/>
              </p:ext>
            </p:extLst>
          </p:nvPr>
        </p:nvGraphicFramePr>
        <p:xfrm>
          <a:off x="9601200" y="647701"/>
          <a:ext cx="6489700" cy="9089053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아이디 입력 칸에 값 입력 시 </a:t>
                      </a:r>
                      <a:r>
                        <a:rPr lang="en-US" altLang="ko-KR" sz="2000"/>
                        <a:t>DB</a:t>
                      </a:r>
                      <a:r>
                        <a:rPr lang="ko-KR" altLang="en-US" sz="200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암호와 암호 재확인 칸에 값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우편번호 찾기 버튼 클릭 시 다음 우편번호 팝업 창 호출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연락처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310DA-C961-122D-313B-860F9479A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5131A3-CCA7-E210-FF35-D0C3887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E0E54A-8010-6AC9-77AC-AC32FBBF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7E1ACB-CDCB-0BFE-DD11-42CBD17B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DA914E-608F-7A75-3A69-22E19307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84F5A1-DED2-7998-C817-61F1B045F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9D7C05-962B-D1A7-394C-76EC76E5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266A7E5-4A65-DEDF-1E9C-E20CA0ED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8E16176-DB3E-D85A-EC56-0A3E722C2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D06DC57C-F8D6-16BC-9BBC-933F80291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0703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아이디 찾기 버튼 클릭 시 입력한 이름과 이메일을 가지고 아이디 찾기 결과 페이지로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120B4FC-ABC2-E18C-0E09-8313DF83F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91" y="444500"/>
            <a:ext cx="7995009" cy="928003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061E562-BCAE-5C3F-795D-53313DA47085}"/>
              </a:ext>
            </a:extLst>
          </p:cNvPr>
          <p:cNvSpPr/>
          <p:nvPr/>
        </p:nvSpPr>
        <p:spPr>
          <a:xfrm>
            <a:off x="6705600" y="705244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582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10564EF-515F-DF0D-DCBE-B8F468DF5D6D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j-ea"/>
                <a:ea typeface="+mj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4727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903D395-A2AA-BAA6-58C5-61582390C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59" y="800100"/>
            <a:ext cx="7357641" cy="887730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3657600" y="44357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5257800" y="597834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99546" y="742573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30498"/>
              </p:ext>
            </p:extLst>
          </p:nvPr>
        </p:nvGraphicFramePr>
        <p:xfrm>
          <a:off x="9452492" y="780869"/>
          <a:ext cx="6397108" cy="8706030"/>
        </p:xfrm>
        <a:graphic>
          <a:graphicData uri="http://schemas.openxmlformats.org/drawingml/2006/table">
            <a:tbl>
              <a:tblPr/>
              <a:tblGrid>
                <a:gridCol w="65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24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8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12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비밀번호 변경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1993"/>
              </p:ext>
            </p:extLst>
          </p:nvPr>
        </p:nvGraphicFramePr>
        <p:xfrm>
          <a:off x="9664123" y="767650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2781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87DB1-972C-81C9-6653-F241482B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4EADB2-DCB2-3C8A-1265-171C457D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C04681-377F-DB30-7FDD-3D8D2775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75AC473-B105-A1DC-FD6C-32480A50D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861599-0EA4-437E-7B56-76DCF9772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062AA7-7B27-3961-8302-7AD22227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0DCCDA1-9206-068D-F878-89E46B21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D97B68B-3802-2DD1-71E4-7B8FD964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4F7016A-B31B-A12C-1304-A096C779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B2C2F66-BC2F-B147-3247-384C60719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705545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개인정보변경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닉네임변경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아이디변경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이메일변경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연락처변경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주소변경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반려동물 보유변경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마케팅 수신 동의 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40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B8E336-32C6-3C58-251D-6ECEBD834B2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36" b="14118"/>
          <a:stretch/>
        </p:blipFill>
        <p:spPr>
          <a:xfrm>
            <a:off x="774700" y="589533"/>
            <a:ext cx="7721600" cy="9044434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27543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비밀번호 입력 후 데이터를 비교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및 신규비밀번호 확인을 입력하여 두 데이터가 일치하면 수정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5715000" y="739571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276380" y="393616"/>
            <a:ext cx="7975600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19902" y="381000"/>
            <a:ext cx="8476497" cy="9334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출처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국회도서관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+mj-ea"/>
                <a:ea typeface="+mj-ea"/>
              </a:rPr>
              <a:t>&lt; </a:t>
            </a:r>
            <a:r>
              <a:rPr lang="ko-KR" altLang="en-US" sz="4000" b="1" dirty="0">
                <a:latin typeface="+mj-ea"/>
                <a:ea typeface="+mj-ea"/>
              </a:rPr>
              <a:t>반려동물 양육 가구 증가</a:t>
            </a:r>
            <a:r>
              <a:rPr lang="en-US" altLang="ko-KR" sz="4000" b="1" dirty="0">
                <a:latin typeface="+mj-ea"/>
                <a:ea typeface="+mj-ea"/>
              </a:rPr>
              <a:t>&gt;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>
                <a:latin typeface="+mj-ea"/>
                <a:ea typeface="+mj-ea"/>
              </a:rPr>
              <a:t>반려동물 양육 가구 비율은 </a:t>
            </a:r>
            <a:r>
              <a:rPr lang="en-US" altLang="ko-KR" sz="2500" dirty="0">
                <a:latin typeface="+mj-ea"/>
                <a:ea typeface="+mj-ea"/>
              </a:rPr>
              <a:t>2010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17.4%</a:t>
            </a:r>
            <a:r>
              <a:rPr lang="ko-KR" altLang="en-US" sz="2500" dirty="0">
                <a:latin typeface="+mj-ea"/>
                <a:ea typeface="+mj-ea"/>
              </a:rPr>
              <a:t>에서 </a:t>
            </a:r>
            <a:r>
              <a:rPr lang="en-US" altLang="ko-KR" sz="2500" dirty="0">
                <a:latin typeface="+mj-ea"/>
                <a:ea typeface="+mj-ea"/>
              </a:rPr>
              <a:t>2022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25.4%</a:t>
            </a:r>
            <a:r>
              <a:rPr lang="ko-KR" altLang="en-US" sz="2500" dirty="0">
                <a:latin typeface="+mj-ea"/>
                <a:ea typeface="+mj-ea"/>
              </a:rPr>
              <a:t>로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>
                <a:latin typeface="+mj-ea"/>
                <a:ea typeface="+mj-ea"/>
              </a:rPr>
              <a:t>가구 내 반려동물 수</a:t>
            </a:r>
            <a:r>
              <a:rPr lang="en-US" altLang="ko-KR" sz="2500" dirty="0">
                <a:latin typeface="+mj-ea"/>
                <a:ea typeface="+mj-ea"/>
              </a:rPr>
              <a:t>(</a:t>
            </a:r>
            <a:r>
              <a:rPr lang="ko-KR" altLang="en-US" sz="2500" dirty="0">
                <a:latin typeface="+mj-ea"/>
                <a:ea typeface="+mj-ea"/>
              </a:rPr>
              <a:t>개와 고양이 등</a:t>
            </a:r>
            <a:r>
              <a:rPr lang="en-US" altLang="ko-KR" sz="2500" dirty="0">
                <a:latin typeface="+mj-ea"/>
                <a:ea typeface="+mj-ea"/>
              </a:rPr>
              <a:t>)</a:t>
            </a:r>
            <a:r>
              <a:rPr lang="ko-KR" altLang="en-US" sz="2500" dirty="0">
                <a:latin typeface="+mj-ea"/>
                <a:ea typeface="+mj-ea"/>
              </a:rPr>
              <a:t>는 </a:t>
            </a:r>
            <a:r>
              <a:rPr lang="en-US" altLang="ko-KR" sz="2500" dirty="0">
                <a:latin typeface="+mj-ea"/>
                <a:ea typeface="+mj-ea"/>
              </a:rPr>
              <a:t>2010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524</a:t>
            </a:r>
            <a:r>
              <a:rPr lang="ko-KR" altLang="en-US" sz="2500" dirty="0">
                <a:latin typeface="+mj-ea"/>
                <a:ea typeface="+mj-ea"/>
              </a:rPr>
              <a:t>만 마리에서 </a:t>
            </a:r>
            <a:r>
              <a:rPr lang="en-US" altLang="ko-KR" sz="2500" dirty="0">
                <a:latin typeface="+mj-ea"/>
                <a:ea typeface="+mj-ea"/>
              </a:rPr>
              <a:t>2022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799</a:t>
            </a:r>
            <a:r>
              <a:rPr lang="ko-KR" altLang="en-US" sz="2500" dirty="0">
                <a:latin typeface="+mj-ea"/>
                <a:ea typeface="+mj-ea"/>
              </a:rPr>
              <a:t>만 마리로 증가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080" y="1409700"/>
            <a:ext cx="7339720" cy="78398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60261"/>
              </p:ext>
            </p:extLst>
          </p:nvPr>
        </p:nvGraphicFramePr>
        <p:xfrm>
          <a:off x="9618621" y="980985"/>
          <a:ext cx="6696157" cy="8325030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45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5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회원탈퇴로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구매이력 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CA635A-03C6-34CA-485E-547B805B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540BD-602E-77ED-48B6-AD6FDFE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469"/>
              </p:ext>
            </p:extLst>
          </p:nvPr>
        </p:nvGraphicFramePr>
        <p:xfrm>
          <a:off x="9618621" y="980984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DF634A-ACE9-73CF-5611-B6F236AB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13"/>
          <a:stretch/>
        </p:blipFill>
        <p:spPr>
          <a:xfrm>
            <a:off x="1219200" y="949235"/>
            <a:ext cx="6012203" cy="83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5A4B32-E3E6-22FF-7394-3B918CA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A9AB2-5964-42EF-A3E6-5256B3713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14734"/>
            <a:ext cx="7950201" cy="8948366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06071"/>
              </p:ext>
            </p:extLst>
          </p:nvPr>
        </p:nvGraphicFramePr>
        <p:xfrm>
          <a:off x="9432364" y="110490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 연결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답변여부도 확인가능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2895600" y="6319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162627" y="542242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9949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036906-3675-199D-927B-DA6FE1D0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489308-519F-8906-7E9B-FACD25D9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A910D0-A6E3-5408-5A3D-DD624C6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152846-E699-6A1D-CBBB-07057A44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71195-01B3-9B24-7963-BBCF3C75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00566"/>
              </p:ext>
            </p:extLst>
          </p:nvPr>
        </p:nvGraphicFramePr>
        <p:xfrm>
          <a:off x="9601200" y="118110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페이징</a:t>
                      </a:r>
                      <a:r>
                        <a:rPr lang="ko-KR" altLang="en-US" sz="2400" dirty="0"/>
                        <a:t> 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E6A3F-519B-0D35-01D7-54205040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EFC7C1-AC12-0E61-3271-F9EAEAC5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0E1962-ABCE-9C7E-CC10-E0BF6ACE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DA8DFB-434A-667C-612B-2171A8BB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964959-33CB-0686-DAAC-1FF0E7A3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6025"/>
              </p:ext>
            </p:extLst>
          </p:nvPr>
        </p:nvGraphicFramePr>
        <p:xfrm>
          <a:off x="9462430" y="1104900"/>
          <a:ext cx="7053920" cy="8305801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ko-KR" altLang="en-US" sz="2000" dirty="0"/>
                        <a:t>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49610"/>
              </p:ext>
            </p:extLst>
          </p:nvPr>
        </p:nvGraphicFramePr>
        <p:xfrm>
          <a:off x="9452492" y="876300"/>
          <a:ext cx="6930508" cy="8305803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24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65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분류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결제 등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선택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파일 선택 버튼 클릭 시 이미지 업로드 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등록 버튼 클릭 시 </a:t>
                      </a:r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비로그인 상태에서 접근 시 </a:t>
                      </a:r>
                      <a:r>
                        <a:rPr lang="en-US" altLang="ko-KR" sz="2000" dirty="0"/>
                        <a:t>‘</a:t>
                      </a:r>
                      <a:r>
                        <a:rPr lang="ko-KR" altLang="en-US" sz="2000" dirty="0"/>
                        <a:t>로그인이 필요한 서비스입니다</a:t>
                      </a:r>
                      <a:r>
                        <a:rPr lang="en-US" altLang="ko-KR" sz="2000" dirty="0"/>
                        <a:t>!’ </a:t>
                      </a:r>
                      <a:r>
                        <a:rPr lang="ko-KR" altLang="en-US" sz="20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89650"/>
              </p:ext>
            </p:extLst>
          </p:nvPr>
        </p:nvGraphicFramePr>
        <p:xfrm>
          <a:off x="9452492" y="876300"/>
          <a:ext cx="6930508" cy="8686801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카테고리 클릭 시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전체글보기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인기글보기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자유게시판</a:t>
                      </a:r>
                      <a:r>
                        <a:rPr lang="en-US" altLang="ko-KR" sz="2000" dirty="0"/>
                        <a:t>, Q&amp;A,</a:t>
                      </a:r>
                      <a:r>
                        <a:rPr lang="ko-KR" altLang="en-US" sz="2000" dirty="0"/>
                        <a:t>입양후기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정보글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접근가능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71A205-33A1-CD01-E84C-C2F37F38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09073"/>
            <a:ext cx="8195192" cy="82688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41942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글쓰기 버튼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게시판 글쓰기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질문하기 선택가능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2188-913F-1CC2-D6C9-21225255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FDCA61-82FF-310F-F2A0-256A70FC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804E21-3F37-E216-1632-CACDD55A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AFB0C7-FB88-B0D5-54CB-152E06D80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77EBE1-DCF3-D2CD-4B0B-255FFBEC2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862417-7733-69ED-8369-C019E542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CB8471F-4495-44F6-09F9-B7BC5182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931D45-1281-4877-6196-CC5559CF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E6E7E9-2E20-0BF8-EC35-633A9540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B91A6F-28D6-099D-E1F9-372DA7C9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" b="11254"/>
          <a:stretch/>
        </p:blipFill>
        <p:spPr>
          <a:xfrm>
            <a:off x="742674" y="834147"/>
            <a:ext cx="7461526" cy="8943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5223FC-FFCC-6171-6541-C838FB67C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0" y="442842"/>
            <a:ext cx="7992590" cy="93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4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+mj-ea"/>
                <a:ea typeface="+mj-ea"/>
              </a:rPr>
              <a:t>&lt; </a:t>
            </a:r>
            <a:r>
              <a:rPr lang="ko-KR" altLang="en-US" sz="4000" b="1" dirty="0">
                <a:latin typeface="+mj-ea"/>
                <a:ea typeface="+mj-ea"/>
              </a:rPr>
              <a:t>유기동물 증가</a:t>
            </a:r>
            <a:r>
              <a:rPr lang="en-US" altLang="ko-KR" sz="4000" b="1" dirty="0">
                <a:latin typeface="+mj-ea"/>
                <a:ea typeface="+mj-ea"/>
              </a:rPr>
              <a:t>&gt;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745" y="3518783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유기동물 수는 </a:t>
            </a:r>
            <a:r>
              <a:rPr lang="en-US" altLang="ko-KR" dirty="0">
                <a:latin typeface="+mj-ea"/>
                <a:ea typeface="+mj-ea"/>
              </a:rPr>
              <a:t>2017</a:t>
            </a:r>
            <a:r>
              <a:rPr lang="ko-KR" altLang="en-US" dirty="0">
                <a:latin typeface="+mj-ea"/>
                <a:ea typeface="+mj-ea"/>
              </a:rPr>
              <a:t>년 처음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28706"/>
            <a:ext cx="4848902" cy="33627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280902" y="351878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보호소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개소 당 평균 관리 개체수는 </a:t>
            </a:r>
            <a:r>
              <a:rPr lang="en-US" altLang="ko-KR">
                <a:latin typeface="+mj-ea"/>
                <a:ea typeface="+mj-ea"/>
              </a:rPr>
              <a:t>2018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406</a:t>
            </a:r>
            <a:r>
              <a:rPr lang="ko-KR" altLang="en-US">
                <a:latin typeface="+mj-ea"/>
                <a:ea typeface="+mj-ea"/>
              </a:rPr>
              <a:t>마리에서 </a:t>
            </a:r>
            <a:r>
              <a:rPr lang="en-US" altLang="ko-KR">
                <a:latin typeface="+mj-ea"/>
                <a:ea typeface="+mj-ea"/>
              </a:rPr>
              <a:t>2022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474</a:t>
            </a:r>
            <a:r>
              <a:rPr lang="ko-KR" altLang="en-US">
                <a:latin typeface="+mj-ea"/>
                <a:ea typeface="+mj-ea"/>
              </a:rPr>
              <a:t>마리로 늘었다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0505216" y="4701137"/>
            <a:ext cx="4848902" cy="33954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출처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농림축산식품부</a:t>
            </a:r>
          </a:p>
        </p:txBody>
      </p:sp>
    </p:spTree>
    <p:extLst>
      <p:ext uri="{BB962C8B-B14F-4D97-AF65-F5344CB8AC3E}">
        <p14:creationId xmlns:p14="http://schemas.microsoft.com/office/powerpoint/2010/main" val="716785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25FF-E856-9B31-9EC5-44E78E5D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38FB0D-AE2A-A569-1365-1FA3B627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B8F94F-C502-B9FC-EF51-3A9F5A3F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87F96-5BF4-08E6-5FE3-901D9D812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FF2BDE-EF0E-2D1F-7D10-5BA208A0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62767A-6966-A9FB-83A4-B6D3BDA6E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56F1F2-752A-9641-7BC8-0768E265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493FD9-8922-D1F3-7361-51AE6CA2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9C7E0C-00C9-9C7F-2DE9-7CE421DB3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A8D96C-FC80-BC9A-BBE9-182B4E572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08000"/>
            <a:ext cx="7611537" cy="8910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8FA264-8CBF-5FD0-6642-8C2EA3FFD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1" y="444500"/>
            <a:ext cx="7962348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15607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질문하기 클릭 시 질문 글쓰기 폼 이동 후 해당 값을 선택하고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태그를 작성하여 질문을 등록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04181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질문목록 확인 및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3476E27-809F-3F79-2475-7A48FA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710586"/>
            <a:ext cx="8077201" cy="880232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2438400" y="396350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6475"/>
              </p:ext>
            </p:extLst>
          </p:nvPr>
        </p:nvGraphicFramePr>
        <p:xfrm>
          <a:off x="9347200" y="1230145"/>
          <a:ext cx="7063858" cy="726790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 내용 확인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제목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반려동물선택값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태그내용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작성자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작성일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좋아요여부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목록으로 가기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수정하기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삭제하기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댓글등록기능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22784"/>
              </p:ext>
            </p:extLst>
          </p:nvPr>
        </p:nvGraphicFramePr>
        <p:xfrm>
          <a:off x="9422675" y="194992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선택값에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 따른 글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거북이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기타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A16332-8368-17B3-82F9-4ED96F877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08218-454C-6AAB-7FBE-38AAE14A3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AB0D46-6EB0-4A9A-CB08-64528D9A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DA9AC94-BE23-2B92-9C55-CA7970DE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81FCA9-35D0-8A53-B456-B5EC98584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761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클릭 시 좋아요 여부를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로 </a:t>
                      </a:r>
                      <a:r>
                        <a:rPr lang="en-US" altLang="ko-KR" sz="2000" dirty="0"/>
                        <a:t>INSERT</a:t>
                      </a:r>
                    </a:p>
                    <a:p>
                      <a:r>
                        <a:rPr lang="ko-KR" altLang="en-US" sz="2000" dirty="0" err="1"/>
                        <a:t>인기글</a:t>
                      </a:r>
                      <a:r>
                        <a:rPr lang="ko-KR" altLang="en-US" sz="2000" dirty="0"/>
                        <a:t> 정렬 기준으로 적용됨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A65B764-8FF4-3938-B1ED-A2DFCFDDA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594679"/>
            <a:ext cx="4608545" cy="2773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D232B1-35F9-40AA-9B53-296391909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" y="5397500"/>
            <a:ext cx="7137400" cy="362888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5738394" y="476947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30497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1BC16-2F18-BAE3-6F24-C99435BD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691D5B-430B-879C-80E8-6B0ECA62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49FA54-A833-5172-0FC0-4AC068F4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3C5D55-3AB9-9786-F32B-B2BD361A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1B0C77-7758-1135-4D3E-F86369AA7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6F66CC-B4FD-57CD-9CBB-D5CFD2FDE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73792B-093E-EB91-7ADD-96FAE1C6B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7D9086D-75E1-C772-6824-661019E32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EDB89C-3EBB-562F-FC22-C16D1F3CC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BF34BF32-60E1-E04F-FBF6-B34C473E8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868810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품목별 추천 상품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각 카테고리 별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해당 데이터만 확인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CDDF878-9358-5767-3756-9F46B68C4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07CABE1-3989-9016-A16A-84CA24EEA65A}"/>
              </a:ext>
            </a:extLst>
          </p:cNvPr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19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CB18F-E49F-D567-E4FC-EDF4409D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481141-2EE6-2D4B-9AD3-C25EDC13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E22288-6373-BD6F-0757-13F22FF8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BC20A8-B5CB-2CEF-C987-88CB4DA9C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CF520E2-4770-A06B-D1C9-E54507A33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6A3B4F6-6AEC-0D6A-B03B-E5B402AA7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7BACA1-7D52-1382-6251-8ECD6480C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1DCB254-715D-4A20-740E-ED61648CC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4B0388-E2B7-B13E-E511-1D1A2FB50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2C59F1-EFDF-EA87-BC9D-A0AD169A7466}"/>
              </a:ext>
            </a:extLst>
          </p:cNvPr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품목별 추천 상품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각 카테고리 별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해당 데이터만 확인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9C92F69-5B83-D96A-EA29-68521E981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BB827-9A42-6B39-7AB3-F558B9B96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A0F75B-259D-ACA5-0C44-648FA4AFE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7F9301C-4344-0139-EFEB-D88CCFE7FC82}"/>
              </a:ext>
            </a:extLst>
          </p:cNvPr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84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26945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입양후기 게시판  </a:t>
                      </a:r>
                      <a:r>
                        <a:rPr lang="ko-KR" altLang="en-US" sz="2000" dirty="0" err="1"/>
                        <a:t>보러가기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메인 페이지 입양 공고 동물 확인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70527" y="42797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64386" y="1888037"/>
            <a:ext cx="13226514" cy="1103233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b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75533" y="5202915"/>
            <a:ext cx="13204217" cy="119838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이커머스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4385" y="6878558"/>
            <a:ext cx="13226513" cy="1520405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하나의 사이트에서  사랑하는 반려동물에게 필요한 상품을 구매할 수 있음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유기동물 입양문화의 확산으로 선한 영향력 및 문화형성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다양한 반려동물들에 대한 커뮤니티 기능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동물약국에 대한 정보 제공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64386" y="3559856"/>
            <a:ext cx="13215365" cy="1270000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  <a:endParaRPr lang="en-US" altLang="ko-KR" b="1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dirty="0" err="1">
                <a:solidFill>
                  <a:srgbClr val="404040"/>
                </a:solidFill>
                <a:latin typeface="+mj-ea"/>
                <a:ea typeface="+mj-ea"/>
              </a:rPr>
              <a:t>이커머스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 플랫폼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6EEB1-C293-AEB6-A46C-DB6F9A0A00FB}"/>
              </a:ext>
            </a:extLst>
          </p:cNvPr>
          <p:cNvSpPr txBox="1"/>
          <p:nvPr/>
        </p:nvSpPr>
        <p:spPr>
          <a:xfrm>
            <a:off x="1443148" y="188803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A231A-F5F7-1925-9450-6C8A126CE710}"/>
              </a:ext>
            </a:extLst>
          </p:cNvPr>
          <p:cNvSpPr txBox="1"/>
          <p:nvPr/>
        </p:nvSpPr>
        <p:spPr>
          <a:xfrm>
            <a:off x="1456595" y="3573641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C8374-7A3B-764C-83B8-83826D384FC6}"/>
              </a:ext>
            </a:extLst>
          </p:cNvPr>
          <p:cNvSpPr txBox="1"/>
          <p:nvPr/>
        </p:nvSpPr>
        <p:spPr>
          <a:xfrm>
            <a:off x="1456595" y="5259245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B6C07-8CFB-3639-313D-995F72CAE5C1}"/>
              </a:ext>
            </a:extLst>
          </p:cNvPr>
          <p:cNvSpPr txBox="1"/>
          <p:nvPr/>
        </p:nvSpPr>
        <p:spPr>
          <a:xfrm>
            <a:off x="1456595" y="687855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136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60621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인사말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34BB989-04BB-95B0-AA07-A75595FE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76" y="1377199"/>
            <a:ext cx="6486776" cy="8401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2514600" y="26432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13540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서비스 안내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6801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윤리강령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12359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84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조직도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878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 err="1"/>
                        <a:t>오시는길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D76ED-C4EA-519A-A33E-DBE51311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AAD9CF-E765-4183-DC48-4477171C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A39DBA-A97C-4E63-EB46-70E815E7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74D914-092D-2943-4ACB-5CB00409F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0DEAFE5-3112-9E71-6A8C-C6DB1F8C8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8CB8B1-B884-CED9-7369-FB9E6579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C67818-DF8C-DF35-71D1-14E73E50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6083A61-B631-1EFD-50E2-509F5D0AB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AE47A9-B0DA-143E-8255-2EF7938F4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F24C1442-0583-10A2-2265-594492121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38479"/>
              </p:ext>
            </p:extLst>
          </p:nvPr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전체 상품개수 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상단검색기능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 err="1"/>
                        <a:t>페이징기능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0707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45D9F6E-19AA-4834-1CC8-D82D30833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D7B4724-7161-B0C0-AFBB-D6A998DAC33C}"/>
              </a:ext>
            </a:extLst>
          </p:cNvPr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C241E68-E82C-E3FD-A4D5-E4F471C54BA2}"/>
              </a:ext>
            </a:extLst>
          </p:cNvPr>
          <p:cNvSpPr/>
          <p:nvPr/>
        </p:nvSpPr>
        <p:spPr>
          <a:xfrm>
            <a:off x="6172200" y="3937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2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51FC-0CD4-D992-062D-85AF8B2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95798F-D2AA-2DC4-193D-E24E1E8B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F9BB33-4610-3E09-6057-AC7A339BA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00BB709-6DD6-3A99-00C7-97744F08D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53A612-C9F8-DC11-89A6-9DD8C971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DA1BB6A-2187-D49C-9BDB-F30E0388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9459C7-E951-B712-EB24-A097988E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810FE2E-800C-47BE-6B70-24D3F5A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74493B6-EEBE-6E02-886A-E2EEF6D84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A4CAA5-AB2D-A49A-11D9-B4FA2943D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753F49-DE96-95BF-DD8C-35181BE1D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00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A7863-23C7-4D1E-4EF8-2F98795C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E5347-ADA9-17B6-5DEA-0642F6A6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4C4FFD-E807-7138-AD4D-EE2724010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2F29A9-BF7D-278E-F0A9-8353041F6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9F006AE-9B4B-7CDD-8941-A6A734355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CFC111D-88EF-B39C-5066-6E2212F48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E33937-88E2-D236-F7D1-FE2140D70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38033C-5277-4AC8-ED7E-485BF75C2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79ABE4E-652E-5B6A-4A8D-C756EF1B8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81185B-D66E-7900-75B3-BAC5C3E22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9264BB-F8B8-494C-A3BA-27BA4FDE7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79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56892-782E-9F5E-6F8D-7E051B623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7694-32E3-AAD2-5D5F-C856D734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9456BD-DFDF-5716-E8A4-32315BC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F31AAF-3324-809C-6194-5AACB5CCF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EF3C99-7E9B-A4A5-9CE8-EDF49A14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F2E8D0-94AF-9B15-922F-4FD61694D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0D583CD-F4EC-BB0D-72CC-FC5CCA32B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CF34903-CC7E-E42C-AFB9-4062CF31D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05718E6-D7C7-ABF9-8B41-EB72FD8CF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29002B-7A6B-4613-89AD-FA29F0D33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863007"/>
            <a:ext cx="7391400" cy="8497486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1711C662-24B3-ECBB-D761-8BE147E24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592735"/>
              </p:ext>
            </p:extLst>
          </p:nvPr>
        </p:nvGraphicFramePr>
        <p:xfrm>
          <a:off x="9434771" y="660401"/>
          <a:ext cx="7063858" cy="89788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19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9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상품페이지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상세보기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06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수량 조절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0707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장바구니 버튼 클릭 시 관련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68962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상세정보보기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배송안내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교환 및 반품안내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상품후기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상품문의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952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26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u="sng" spc="-200" dirty="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48333"/>
              </p:ext>
            </p:extLst>
          </p:nvPr>
        </p:nvGraphicFramePr>
        <p:xfrm>
          <a:off x="1828800" y="1943100"/>
          <a:ext cx="14401800" cy="662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455">
                  <a:extLst>
                    <a:ext uri="{9D8B030D-6E8A-4147-A177-3AD203B41FA5}">
                      <a16:colId xmlns:a16="http://schemas.microsoft.com/office/drawing/2014/main" val="373710172"/>
                    </a:ext>
                  </a:extLst>
                </a:gridCol>
                <a:gridCol w="2596983">
                  <a:extLst>
                    <a:ext uri="{9D8B030D-6E8A-4147-A177-3AD203B41FA5}">
                      <a16:colId xmlns:a16="http://schemas.microsoft.com/office/drawing/2014/main" val="129775302"/>
                    </a:ext>
                  </a:extLst>
                </a:gridCol>
                <a:gridCol w="9223362">
                  <a:extLst>
                    <a:ext uri="{9D8B030D-6E8A-4147-A177-3AD203B41FA5}">
                      <a16:colId xmlns:a16="http://schemas.microsoft.com/office/drawing/2014/main" val="3014145441"/>
                    </a:ext>
                  </a:extLst>
                </a:gridCol>
              </a:tblGrid>
              <a:tr h="1070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 담당업무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673063"/>
                  </a:ext>
                </a:extLst>
              </a:tr>
              <a:tr h="1235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 채 윤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RPA, 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457543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 팀장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WEB,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05851"/>
                  </a:ext>
                </a:extLst>
              </a:tr>
              <a:tr h="960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김범석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57836"/>
                  </a:ext>
                </a:extLst>
              </a:tr>
              <a:tr h="1056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손유빈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</a:t>
                      </a:r>
                      <a:r>
                        <a:rPr lang="en-US" altLang="ko-KR" dirty="0"/>
                        <a:t>, WEB, </a:t>
                      </a:r>
                      <a:r>
                        <a:rPr lang="ko-KR" altLang="en-US" dirty="0"/>
                        <a:t>데이터 구축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884244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성 환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멘토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질의 응답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21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101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D31D0-C9D5-1B37-FDFD-FA2C880B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56C80F-C7EC-D8DA-97F4-ACF6C8AB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D3DC2E-B8F6-8D5E-7814-CEAF7CEEE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21C34E-C32C-DF85-41FD-DE0D01E3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CDF9E5-FD69-6CE5-0BFD-77CC6933C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5019072-06CD-F059-3844-D8B25FD67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14BF318-6811-C3AF-E21E-C22207E1E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EEE095-DE8A-9F3F-6678-E6B639BF3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EC3938-5B16-59A5-A0DB-DFD27F590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02B9A2-589B-0036-6274-59F75A478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42" y="1062594"/>
            <a:ext cx="6982799" cy="83354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5FD025-509B-0A96-3E2B-2EEC52B5D3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7182" y="444500"/>
            <a:ext cx="8157817" cy="93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11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AE28-4175-C959-E5B8-3BD71D3F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7AD1D3-8ED0-2E3D-C86A-3CB065CC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0FB751-0B4B-E0C8-9F57-4F8F4628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D7D6442-336C-2EF6-11A6-DA0CF81FA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57EA38-F0B9-AC7B-154E-A07394135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5952521-369A-223E-375F-7E19E4F95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03D70E0-4E84-DD27-9F31-DD7F92BA2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9D707F4-9923-312C-38F3-CF14382A4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867B942-8B38-C72D-15A9-06045D0A3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B8E3CD-7AFC-1647-57B4-37D8531CA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20" y="766207"/>
            <a:ext cx="8213098" cy="8691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2806BD-CBF8-C4C0-7354-2E7B21CCA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6" y="478384"/>
            <a:ext cx="8137769" cy="93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70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31295-7283-F9E3-5BE5-785917A7E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B2A508-3AF4-5219-73BF-8DDC7E5E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3BCD0C-E4F9-88C8-536A-53AD08FD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900C5D-25F9-118A-54C3-8ED41323D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C5C5D7F-15EF-9F34-1369-C4177371E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167220-E873-BA40-14F8-C86C106F9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18A49B9-609D-EA83-55FF-1B91B9F1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0A64A66-FD07-B1A4-7EFF-AF83CB147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F4344F4-DA7A-6491-6219-54846C023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FCCA20-E7AB-BEA3-DEB9-37F2AAE37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A8F4C-7264-A9CE-EDC7-951DB8F755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6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12094-97EE-BAA5-9124-B808393A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B06D37-32CD-DF47-5B9F-9F128F3D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5E7E820-5EF1-A49A-2AA9-42710759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C4A5C1-C1CC-7716-E85A-3D1C4F09A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486DDA-A68E-FB20-3B02-530343B8F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A131B4-C5B8-B07E-8AC8-455150B1D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82ACE8-FDBD-9257-3AC3-2ABD28CE6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F4E5DBA-DCD5-ECF3-5259-E22F84CDF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4FA38B5-5CD9-B646-BA87-2387675EA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3B1BE1-1C94-BC4A-ACEF-D25A3B772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4C7F8F0-A4D4-145A-E2EC-6B41488C3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67638"/>
              </p:ext>
            </p:extLst>
          </p:nvPr>
        </p:nvGraphicFramePr>
        <p:xfrm>
          <a:off x="9488768" y="1028700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953957988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523170613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6144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후원하기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폼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79850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16861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5871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후원하기 관련 폼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04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100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0B2D0-D8A3-72A0-F41A-0F6AB4F9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051639-3C4B-B1A9-8335-A0B1209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B1D5E6F-95DD-5EC0-DCAC-D698C83EA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5595D0-E1DE-E396-C4E6-91398E806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A16076-5C6D-0B40-94E6-CE074B9EF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1848BD2-F0CC-5EE2-8005-07814BC88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F106D0-8DC7-F6E3-F37B-4F409FB9B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BF74021-EA9F-5A8F-9147-85226F568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446D7A7-9564-DDE5-272B-767DF976B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FF4CDC9D-BDA4-AFC5-7845-F27DB0E7F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68277"/>
              </p:ext>
            </p:extLst>
          </p:nvPr>
        </p:nvGraphicFramePr>
        <p:xfrm>
          <a:off x="9469558" y="1158394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15FB80DF-A4C7-0D9E-3322-04AEF82D9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A2D64D6-3F19-E55E-D8A4-ED023B6531EA}"/>
              </a:ext>
            </a:extLst>
          </p:cNvPr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451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961E0-E1B5-BD1C-CAE1-7D67348C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F4542D-D17B-2142-75C8-0A496B67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9F7139-8FE8-4EA3-24D7-3591DD30D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691C5C-C6C9-E63E-721C-03BB1BFAC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0E3992-B4FA-1F1C-98E5-A49C888B8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9B870D-24FC-82CD-BF21-7DEA5EDC7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C572FC-CECC-87B8-5664-150D0D846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A247A9A-55D9-8C11-0E89-699DD11E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3C3E22-218C-417C-A1D8-871AD7934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DD5CAD0-80C0-15FF-B50D-577378E7B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31828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안내 사항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2278307-EFB2-6F00-11C0-B16E08695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55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244E12-C694-1817-AF5A-C8AB7FF1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D87631-272D-228D-D070-DCF8183F9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58E31D-1665-F019-06BB-3386969C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6FE2A8-C309-367F-3375-64453FF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C0493A-536B-15E4-CC12-63D5C721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2704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BAB43C-A840-61EE-5B29-AA1FBBCD6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58911"/>
            <a:ext cx="7200624" cy="580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88A4E-5353-9D1E-6ACF-4EE8E9C62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5178287"/>
            <a:ext cx="8210550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5472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E84C1-EA19-51FC-75BF-0B75A5C7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6A2C24-5496-C6BC-43F1-7E31993D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C1449-3EEB-5743-0A5D-F44DC8FD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7B652F-C9B3-B03F-94AC-39F9F739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B4E7A5-F92F-19A4-2C1C-6C64B9F0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7DD0E3-4A8C-2F4A-B807-16726EB8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049B9-A0B4-E8D8-3F39-BF1C25C4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EEDC23E-3CA0-F39C-DD3A-1BA0F6A90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62510F-2DC4-1A21-5591-F73A26614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5D378D-0243-898A-32F1-FF4BB0BC6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CF0DD1-C06E-C4CE-FB67-A657F08A3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53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60E3-97B9-BE98-79D7-D6D814568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3E4AFD-11BE-8164-DDE8-5E32324B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2CF229-915D-286E-27EF-E7A62CE27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1E54FBB-9239-36B7-10B9-BB352AB9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08D437-0B2D-9239-CEEA-3A4174465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7B62F91-68E3-C36A-9AD2-F04406217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431539-D790-9BB7-DD8D-C3FDBE5FE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457DEBD-257A-9C1C-69C3-C4AB625E4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B5066AD-843D-77D3-0B73-6C8A3066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51F5C4-9895-1695-BDB8-2D0587C4F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720B41F6-9BF8-BE5C-55EF-DDEE2E6F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835822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병원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7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95772"/>
            <a:ext cx="14173200" cy="73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8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83F5A2-992A-E698-C6D9-1B157B7D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33115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 </a:t>
                      </a:r>
                      <a:r>
                        <a:rPr lang="ko-KR" altLang="en-US" sz="2000" dirty="0"/>
                        <a:t>병원 위치 지도에 표기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0F225E-E9D1-4BD1-1F36-1E4EE8923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4" y="1501014"/>
            <a:ext cx="8515954" cy="76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40A5E-D50F-75D1-5C67-726DFE9C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25BC37-E409-B51B-7E6B-952F1DF2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558E5F-8035-543D-61E7-BB06A5DB4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4C5723-50ED-C695-FE91-333462D2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DD899A-FC39-4945-4042-9E491F06E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78F1793-9114-0D9A-27D4-C8C83A8DE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B353BC1-02D8-EE78-1A2A-44557D448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BC08C10-1DAC-B1F1-9A4A-FC80084C4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B18D80C-BF2B-D399-9C26-C5CD3B28F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17CBC8-A015-48D9-90AF-F4E250AD7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129" y="424190"/>
            <a:ext cx="8111375" cy="93165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652AD8-1311-D377-7A33-75E45301F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91" y="429591"/>
            <a:ext cx="8195425" cy="93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88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29008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 버튼 클릭 시 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닉네임중복체크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필수항목확인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다시쓰기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버튼 클릭 시 전부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지워짐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D0D0F6A-3C81-7B4D-B693-94F4B1029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81" y="1052264"/>
            <a:ext cx="8157419" cy="858703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486400" y="79375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6823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F843B0-7A59-9CA8-9B5B-821D4E39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D9B4CA-4791-8C25-782C-EA4C8E97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E11AB4-652E-3083-69BE-9B01CB17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6B2B85-A466-ECCB-2E16-9303B0B7D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7435E4-881C-24F1-3B8A-90EBF430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209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 닉네임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으로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확인할 수 있도록 함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D1AE0A-3799-92DE-54A8-B8798399E9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23" r="4538"/>
          <a:stretch/>
        </p:blipFill>
        <p:spPr>
          <a:xfrm>
            <a:off x="838200" y="2120900"/>
            <a:ext cx="7340600" cy="63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A6B3-C2BB-69DA-88D9-8E204795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6B8394-8BD7-4D1F-F1F9-3447ED97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10FA24-2442-D5FB-963E-BB3DE58E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77B3F8F-787E-913B-D03D-DD5F4DC1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3B1190-CAE7-E754-3CC2-BEA1571F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036FC5-CFCA-17D3-C54A-050A451F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B16F745-F2DC-E0F0-9F87-C02A3088B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919625-48D2-BBD8-21A1-DAAF68BB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104635-764A-6F4B-FC9F-256B90F2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A212208-A59B-6836-8285-4F6D75C1F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8902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각종 그래프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방문자를 확인할 수 있음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123FAEC-A0EF-CFFF-0745-2D5EA271E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49" y="800100"/>
            <a:ext cx="8477252" cy="861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3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72F430-E8A0-029A-7ABB-880E7552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28E8E3-0711-F08B-DDF5-F3A4F08E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606D6A-CCF3-4473-7D81-B34CD48A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47E8D6-7BCA-093D-A5DE-EE4804A7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88AB94-A95D-41FD-EBE6-F58FD457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6F72E7-E6CB-1760-A601-7A569A33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5704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왼쪽 탭 클릭 시 위와 같은 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기능있음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6A9F549-0DF4-B6EB-F0DE-78FA4ABAB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90" y="929866"/>
            <a:ext cx="2862410" cy="398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8541E-C8D9-6CB6-7525-7DA137627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687" y="971008"/>
            <a:ext cx="2862409" cy="3886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23DE2C-3180-7D0C-EA5C-EFF852A03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0" y="5171109"/>
            <a:ext cx="2862410" cy="4096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573053-7852-634B-0006-11E672831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87" y="5121689"/>
            <a:ext cx="290463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B95EC-4D40-A98D-FD67-4EEF5F24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151E56-F319-B3BA-2F1D-2757A012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633923D-1D28-3999-9D68-36E1104D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B9A89CA-5AF5-128B-3675-D605359CF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B8042D-B25A-02AE-616B-066A9A52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08DDA33-EE1D-FA5D-EC49-3C48F8B0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BD7AEA-BECA-1736-E7B8-D77EFC70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94FB23-A246-A8D8-DA16-285947658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CA66321-EAC9-B0DF-C4A3-5D45D4CEC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59202F-05FB-C832-AA90-E8ADDAC02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876300"/>
            <a:ext cx="7848601" cy="8534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7E5BCA-8AE7-CF4A-9237-A5220B61A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683" y="647700"/>
            <a:ext cx="6290917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30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0C0DA-2821-EC54-BB97-5841A206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93A185-1592-BBDE-FCD3-B05CEF134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7F109-E136-7B9E-75B2-22F9D1E1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53A39A-AD80-8D7E-3ACB-0A3A2604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EA4EE83-E7DC-4428-7857-C793EEAC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2AC2CFC-39F3-472F-1532-FD505C967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A2307AB-C607-417D-6C20-D68A35DAC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0C2229C-9389-0EAB-AC89-6E2290113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B0D7C37-63CE-553F-5750-A681C7F7B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515CFD-0246-3998-D2AC-98F8D6AFE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86" y="1104900"/>
            <a:ext cx="7743335" cy="807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C7D05D-7985-0182-250C-C8C7E1C38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444500"/>
            <a:ext cx="8716464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51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66856-DA6C-C08F-D687-A04383207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57275B-26B5-BB5E-17BF-48CB5A3C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2676B6-0740-AD00-FB29-5D4D1BDB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F0A273-6798-E937-7534-81F095470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5DA500-714D-3023-6B94-C58A276A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B2AA15-F76A-8C45-156E-D6FB7539F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D95F71-0A22-F557-68D0-57885BE2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F170D5-00E5-AC8C-B1EB-FBBC8943C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0FDD481-5D0F-533E-AEB7-755BD833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30F0A1-4301-97B6-C6DA-4DDDE3D72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86" y="1104900"/>
            <a:ext cx="7743335" cy="807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782AF3-0F80-CE8D-A87B-A85AA4D30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444500"/>
            <a:ext cx="8716464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6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44" y="1611522"/>
            <a:ext cx="15597856" cy="75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63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641BE-AF39-87E9-13B3-A1BFF693A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6" y="882033"/>
            <a:ext cx="8094164" cy="860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154375-A493-EB41-C9E1-084DC19E5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1" y="449470"/>
            <a:ext cx="7937500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2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1FF8-3DA8-C7BD-3B86-35F04C11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12AA22-2036-DFE5-813F-640CEA2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8356CC-B231-BF68-D117-E55B7C42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7D3597-14F6-D986-3A8E-B6ECAF3A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FEDFB0-A34E-E6FB-C322-A3876790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0D67A2-D284-9D32-D404-E18F4A2C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C0971C-3D6A-1431-B5D2-FCF0DDCB1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4CF951-C4D7-615E-EB69-995C2265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0A656A-2AC2-128F-A292-C0D22BAB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FE05F-1D2C-4EF4-70E5-091250D6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143500"/>
            <a:ext cx="2590800" cy="3867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67169C-39FC-8612-2013-587110980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14376"/>
            <a:ext cx="3105583" cy="3689374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AB669181-42A5-8903-9456-B8647843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4903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상품 등록 관련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판매상태 및 판매시작 종료일 지정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94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286CE-830A-FAC7-2DBE-6F88752E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5BFD3D-202C-E569-1D78-99925AFA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D6A634-9765-14BC-4878-88AB12A2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B84922-A5EE-4BF6-4008-0C64EC89E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BA508EB-600A-BAA4-91AD-60C4D299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1DCF3ED-A1A9-2621-6064-1D4C7BD74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C9CCFA5-3C5B-EDA2-16A0-C7B169CF0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935F0FD-11D5-9F9A-815F-35792F0C4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8773333-3D1F-B90D-C64A-784EC5F06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273828ED-947A-3D74-34D7-A54EB588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33472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 통계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통계자료 확인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32315EF-3A28-FE03-8681-47E3327AF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1840787"/>
            <a:ext cx="7975601" cy="75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02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71212"/>
              </p:ext>
            </p:extLst>
          </p:nvPr>
        </p:nvGraphicFramePr>
        <p:xfrm>
          <a:off x="11577277" y="1831731"/>
          <a:ext cx="1146496" cy="19310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212249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84253"/>
              </p:ext>
            </p:extLst>
          </p:nvPr>
        </p:nvGraphicFramePr>
        <p:xfrm>
          <a:off x="13540545" y="1306935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39019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90163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712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71423"/>
              </p:ext>
            </p:extLst>
          </p:nvPr>
        </p:nvGraphicFramePr>
        <p:xfrm>
          <a:off x="10111764" y="4623231"/>
          <a:ext cx="1300818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12723773" y="2760130"/>
            <a:ext cx="816772" cy="3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589128" y="2760130"/>
            <a:ext cx="780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>
            <a:off x="11412582" y="6275411"/>
            <a:ext cx="979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20903" y="1831731"/>
            <a:ext cx="199370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11263899" y="2787291"/>
            <a:ext cx="313378" cy="9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576760" y="2992775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8802115" y="6275411"/>
            <a:ext cx="1309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39264" y="2516666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77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39440"/>
              </p:ext>
            </p:extLst>
          </p:nvPr>
        </p:nvGraphicFramePr>
        <p:xfrm>
          <a:off x="826526" y="2272854"/>
          <a:ext cx="12583607" cy="7366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전처리한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78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28B4-67FD-0717-9E57-62FD4C3E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CED3-6CF5-FC77-BA86-C43D3DF9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7FE38-83E5-EADB-A2DE-FA627332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79</a:t>
            </a:fld>
            <a:endParaRPr lang="ko-KR" altLang="en-US" noProof="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D59CB5-8F36-6EB5-3B23-EA6B79C6085A}"/>
              </a:ext>
            </a:extLst>
          </p:cNvPr>
          <p:cNvSpPr txBox="1">
            <a:spLocks/>
          </p:cNvSpPr>
          <p:nvPr/>
        </p:nvSpPr>
        <p:spPr>
          <a:xfrm>
            <a:off x="228600" y="2667410"/>
            <a:ext cx="15305795" cy="77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ko-KR" sz="3200" dirty="0"/>
              <a:t>="INSERT INTO TB_SLE VALUES("&amp;A3&amp;","&amp;B3&amp;",'"&amp;C3&amp;"','"&amp;D3&amp;"','"&amp;E3&amp;"','"&amp;F3&amp;"',"&amp;G3&amp;","&amp;H3&amp;","&amp;I3&amp;","&amp;J3&amp;","&amp;K3&amp;","&amp;L3&amp;","&amp;M3&amp;","&amp;N3&amp;","&amp;O3&amp;","&amp;P3&amp;","&amp;Q3&amp;");"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099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817791" y="419098"/>
            <a:ext cx="8570150" cy="9334501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83283"/>
              </p:ext>
            </p:extLst>
          </p:nvPr>
        </p:nvGraphicFramePr>
        <p:xfrm>
          <a:off x="1447800" y="1486935"/>
          <a:ext cx="11049000" cy="77504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406779257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92011792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722317097"/>
                    </a:ext>
                  </a:extLst>
                </a:gridCol>
              </a:tblGrid>
              <a:tr h="61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977116"/>
                  </a:ext>
                </a:extLst>
              </a:tr>
              <a:tr h="11208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프로젝트 주제 선정</a:t>
                      </a:r>
                    </a:p>
                    <a:p>
                      <a:pPr algn="ctr"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31802"/>
                  </a:ext>
                </a:extLst>
              </a:tr>
              <a:tr h="16955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사용자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 dirty="0">
                          <a:latin typeface="+mn-ea"/>
                          <a:ea typeface="+mn-ea"/>
                        </a:rPr>
                        <a:t>담당자 선정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18"/>
                  </a:ext>
                </a:extLst>
              </a:tr>
              <a:tr h="1465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화면 및 기능 설계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ERD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45714"/>
                  </a:ext>
                </a:extLst>
              </a:tr>
              <a:tr h="941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7050"/>
                  </a:ext>
                </a:extLst>
              </a:tr>
              <a:tr h="16184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0654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5CE019-F8BA-7DBA-AB51-0A77ABA6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589" y="1509205"/>
            <a:ext cx="4669637" cy="77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99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</a:t>
            </a:r>
            <a:r>
              <a:rPr lang="ko-KR" altLang="en-US" dirty="0">
                <a:latin typeface="+mj-ea"/>
                <a:ea typeface="+mj-ea"/>
              </a:rPr>
              <a:t> 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유기견들이</a:t>
            </a:r>
            <a:r>
              <a:rPr lang="ko-KR" altLang="en-US" dirty="0">
                <a:latin typeface="+mj-ea"/>
                <a:ea typeface="+mj-ea"/>
              </a:rPr>
              <a:t>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 err="1">
                <a:latin typeface="+mj-ea"/>
                <a:ea typeface="+mj-ea"/>
              </a:rPr>
              <a:t>유기견의</a:t>
            </a:r>
            <a:r>
              <a:rPr lang="ko-KR" altLang="en-US" dirty="0">
                <a:latin typeface="+mj-ea"/>
                <a:ea typeface="+mj-ea"/>
              </a:rPr>
              <a:t>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>
                <a:latin typeface="+mj-ea"/>
                <a:ea typeface="+mj-ea"/>
              </a:rPr>
              <a:pPr rtl="0"/>
              <a:t>81</a:t>
            </a:fld>
            <a:endParaRPr lang="ko-KR" altLang="en-US" noProof="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6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구매 시 </a:t>
              </a:r>
              <a:r>
                <a:rPr lang="ko-KR" altLang="en-US" sz="2700" dirty="0" err="1">
                  <a:latin typeface="+mj-ea"/>
                  <a:ea typeface="+mj-ea"/>
                </a:rPr>
                <a:t>배송지</a:t>
              </a:r>
              <a:r>
                <a:rPr lang="ko-KR" altLang="en-US" sz="2700" dirty="0">
                  <a:latin typeface="+mj-ea"/>
                  <a:ea typeface="+mj-ea"/>
                </a:rPr>
                <a:t> 입력</a:t>
              </a:r>
              <a:r>
                <a:rPr lang="en-US" altLang="ko-KR" sz="2700" dirty="0"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atin typeface="+mj-ea"/>
                  <a:ea typeface="+mj-ea"/>
                </a:rPr>
                <a:t>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</a:t>
              </a:r>
              <a:r>
                <a:rPr lang="ko-KR" altLang="en-US" sz="2700" dirty="0" err="1">
                  <a:latin typeface="+mj-ea"/>
                  <a:ea typeface="+mj-ea"/>
                </a:rPr>
                <a:t>할때의</a:t>
              </a:r>
              <a:r>
                <a:rPr lang="ko-KR" altLang="en-US" sz="2700" dirty="0">
                  <a:latin typeface="+mj-ea"/>
                  <a:ea typeface="+mj-ea"/>
                </a:rPr>
                <a:t> 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</a:t>
              </a:r>
              <a:r>
                <a:rPr lang="ko-KR" altLang="en-US" sz="2700" dirty="0" err="1">
                  <a:latin typeface="+mj-ea"/>
                  <a:ea typeface="+mj-ea"/>
                </a:rPr>
                <a:t>구현해나가는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</a:t>
              </a:r>
              <a:r>
                <a:rPr lang="ko-KR" altLang="en-US" sz="2700" dirty="0" err="1">
                  <a:latin typeface="+mj-ea"/>
                  <a:ea typeface="+mj-ea"/>
                </a:rPr>
                <a:t>되어야겠다고</a:t>
              </a:r>
              <a:r>
                <a:rPr lang="ko-KR" altLang="en-US" sz="2700" dirty="0">
                  <a:latin typeface="+mj-ea"/>
                  <a:ea typeface="+mj-ea"/>
                </a:rPr>
                <a:t> 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82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83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84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87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09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409700"/>
            <a:ext cx="15079341" cy="818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2842</Words>
  <Application>Microsoft Office PowerPoint</Application>
  <PresentationFormat>사용자 지정</PresentationFormat>
  <Paragraphs>784</Paragraphs>
  <Slides>87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3" baseType="lpstr">
      <vt:lpstr>Arial</vt:lpstr>
      <vt:lpstr>함초롬바탕</vt:lpstr>
      <vt:lpstr>Calibri</vt:lpstr>
      <vt:lpstr>나눔고딕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수행 경과(Brity RPA) / 프로세스 상세 내용</vt:lpstr>
      <vt:lpstr>프로젝트 수행 경과(Brity RPA) / 프로세스 상세 내용</vt:lpstr>
      <vt:lpstr>프로젝트 수행 경과(Brity RPA) / 프로세스 상세 내용</vt:lpstr>
      <vt:lpstr>프로젝트 활용 방안 및 기대 효과</vt:lpstr>
      <vt:lpstr>자체 평가 의견 - 강채윤</vt:lpstr>
      <vt:lpstr>자체 평가 의견 - 김범석</vt:lpstr>
      <vt:lpstr>자체 평가 의견 - 김지현</vt:lpstr>
      <vt:lpstr>자체 평가 의견 - 손유빈</vt:lpstr>
      <vt:lpstr>출처</vt:lpstr>
      <vt:lpstr> GitHub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58</cp:revision>
  <dcterms:created xsi:type="dcterms:W3CDTF">2006-08-16T00:00:00Z</dcterms:created>
  <dcterms:modified xsi:type="dcterms:W3CDTF">2024-11-06T18:02:59Z</dcterms:modified>
</cp:coreProperties>
</file>